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15"/>
  </p:notesMasterIdLst>
  <p:handoutMasterIdLst>
    <p:handoutMasterId r:id="rId16"/>
  </p:handoutMasterIdLst>
  <p:sldIdLst>
    <p:sldId id="315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81B1"/>
    <a:srgbClr val="C0C3D2"/>
    <a:srgbClr val="CCECFF"/>
    <a:srgbClr val="6699FF"/>
    <a:srgbClr val="0066CC"/>
    <a:srgbClr val="FFCC66"/>
    <a:srgbClr val="990033"/>
    <a:srgbClr val="800000"/>
    <a:srgbClr val="99CCFF"/>
    <a:srgbClr val="B86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5388" autoAdjust="0"/>
  </p:normalViewPr>
  <p:slideViewPr>
    <p:cSldViewPr snapToGrid="0">
      <p:cViewPr varScale="1">
        <p:scale>
          <a:sx n="117" d="100"/>
          <a:sy n="117" d="100"/>
        </p:scale>
        <p:origin x="102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92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3040" y="1005840"/>
            <a:ext cx="10013710" cy="779750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63040" y="2064436"/>
            <a:ext cx="6520935" cy="4244921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064436"/>
            <a:ext cx="3522849" cy="4244921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8621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black and gold logo&#10;&#10;Description automatically generated">
            <a:extLst>
              <a:ext uri="{FF2B5EF4-FFF2-40B4-BE49-F238E27FC236}">
                <a16:creationId xmlns:a16="http://schemas.microsoft.com/office/drawing/2014/main" id="{8911057B-4434-DA60-5231-B93D786118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>
            <a:off x="1134533" y="111138"/>
            <a:ext cx="1886011" cy="54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92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3040" y="1005840"/>
            <a:ext cx="10013710" cy="779750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63040" y="2064436"/>
            <a:ext cx="10013710" cy="4244921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8621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black and gold logo&#10;&#10;Description automatically generated">
            <a:extLst>
              <a:ext uri="{FF2B5EF4-FFF2-40B4-BE49-F238E27FC236}">
                <a16:creationId xmlns:a16="http://schemas.microsoft.com/office/drawing/2014/main" id="{8911057B-4434-DA60-5231-B93D786118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>
            <a:off x="1134533" y="111138"/>
            <a:ext cx="1886011" cy="54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46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196959" cy="246619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D75E99-0A5F-5EC0-625E-50BD0655F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100001"/>
            <a:ext cx="12192001" cy="6184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A black and gold logo&#10;&#10;Description automatically generated">
            <a:extLst>
              <a:ext uri="{FF2B5EF4-FFF2-40B4-BE49-F238E27FC236}">
                <a16:creationId xmlns:a16="http://schemas.microsoft.com/office/drawing/2014/main" id="{2CE3DBC9-8705-89E4-D529-BAD9AD2125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>
            <a:off x="250890" y="136029"/>
            <a:ext cx="1886011" cy="54559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3420D22-67D9-B8C1-5416-58102579A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12571" y="1875850"/>
            <a:ext cx="5855089" cy="1831542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0E2126-A5D2-BD04-C7E7-E7808FBC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1103" y="3379202"/>
            <a:ext cx="5419825" cy="1734874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06D3AC-429D-16EF-6279-0273F6FF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67755" y="2153262"/>
            <a:ext cx="6172200" cy="26834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rebuchet MS" panose="020B0603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7468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196959" cy="246619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D75E99-0A5F-5EC0-625E-50BD0655F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100001"/>
            <a:ext cx="12192001" cy="6184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A black and gold logo&#10;&#10;Description automatically generated">
            <a:extLst>
              <a:ext uri="{FF2B5EF4-FFF2-40B4-BE49-F238E27FC236}">
                <a16:creationId xmlns:a16="http://schemas.microsoft.com/office/drawing/2014/main" id="{2CE3DBC9-8705-89E4-D529-BAD9AD2125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>
            <a:off x="250890" y="136029"/>
            <a:ext cx="1886011" cy="54559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3420D22-67D9-B8C1-5416-58102579A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12571" y="1875850"/>
            <a:ext cx="5855089" cy="1831542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0E2126-A5D2-BD04-C7E7-E7808FBC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1103" y="3379202"/>
            <a:ext cx="5419825" cy="1734874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06D3AC-429D-16EF-6279-0273F6FF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67755" y="2153262"/>
            <a:ext cx="6172200" cy="26834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rebuchet MS" panose="020B0603020202020204" pitchFamily="34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384298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-2448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5"/>
            <a:ext cx="12192000" cy="5276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6"/>
            <a:ext cx="9643772" cy="5276730"/>
          </a:xfrm>
        </p:spPr>
        <p:txBody>
          <a:bodyPr tIns="182880" anchor="ctr" anchorCtr="0">
            <a:noAutofit/>
          </a:bodyPr>
          <a:lstStyle>
            <a:lvl1pPr algn="ctr">
              <a:lnSpc>
                <a:spcPct val="100000"/>
              </a:lnSpc>
              <a:defRPr sz="3600" cap="all" baseline="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z="4400" dirty="0" err="1">
                <a:solidFill>
                  <a:schemeClr val="bg1"/>
                </a:solidFill>
              </a:rPr>
              <a:t>SamPLE</a:t>
            </a:r>
            <a:r>
              <a:rPr lang="en-US" sz="4400" dirty="0">
                <a:solidFill>
                  <a:schemeClr val="bg1"/>
                </a:solidFill>
              </a:rPr>
              <a:t> Title Slide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116682" y="3278280"/>
            <a:ext cx="6858002" cy="301442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45957" y="3384443"/>
            <a:ext cx="6858002" cy="89116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6B81B1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21225" y="925191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black and gold logo&#10;&#10;Description automatically generated">
            <a:extLst>
              <a:ext uri="{FF2B5EF4-FFF2-40B4-BE49-F238E27FC236}">
                <a16:creationId xmlns:a16="http://schemas.microsoft.com/office/drawing/2014/main" id="{069670FB-9A8D-BDFC-C8A8-33108E7FA9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 rot="16200000">
            <a:off x="-709214" y="3066507"/>
            <a:ext cx="2489200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12" r:id="rId2"/>
    <p:sldLayoutId id="2147483710" r:id="rId3"/>
    <p:sldLayoutId id="2147483711" r:id="rId4"/>
    <p:sldLayoutId id="2147483682" r:id="rId5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llsense.org/" TargetMode="External"/><Relationship Id="rId2" Type="http://schemas.openxmlformats.org/officeDocument/2006/relationships/hyperlink" Target="mailto:providerprocessingcenter@wellsense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shark.com/bcbsma/credentialing" TargetMode="External"/><Relationship Id="rId2" Type="http://schemas.openxmlformats.org/officeDocument/2006/relationships/hyperlink" Target="http://www.bluecrossma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Networkmanagement@bcbsma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skFCHP@Fallonhealth.or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PC@harvardpilgrim.org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HealthPlanPEC@mgb.org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r>
              <a:rPr lang="en-US" altLang="en-US" sz="2900" cap="none" dirty="0">
                <a:latin typeface="Arial" panose="020B0604020202020204" pitchFamily="34" charset="0"/>
                <a:cs typeface="Arial" panose="020B0604020202020204" pitchFamily="34" charset="0"/>
              </a:rPr>
              <a:t>HealthCare Administrative Solutions, Inc.</a:t>
            </a:r>
            <a:br>
              <a:rPr lang="en-US" altLang="en-US" sz="29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Participating Health Plan</a:t>
            </a:r>
            <a:b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</a:t>
            </a:r>
            <a:b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Required Documents Listing</a:t>
            </a:r>
            <a:b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4000" dirty="0"/>
            </a:br>
            <a:r>
              <a:rPr lang="en-US" altLang="en-US" sz="2400" dirty="0"/>
              <a:t>                                                                                                                   								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1200" cap="none" dirty="0">
                <a:latin typeface="Arial" panose="020B0604020202020204" pitchFamily="34" charset="0"/>
                <a:cs typeface="Arial" panose="020B0604020202020204" pitchFamily="34" charset="0"/>
              </a:rPr>
              <a:t>ay 2025</a:t>
            </a:r>
            <a:br>
              <a:rPr lang="en-US" alt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4267D-7ABC-EFE5-5467-19E70DEF4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1D046-EB4B-D2C9-C712-7A4949CDA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7B8E8-0001-7B34-E95E-EEAA084D4B9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038349" y="2368296"/>
            <a:ext cx="4705351" cy="3672201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9BA8F-0DCA-9BAE-548B-5C910BC6C84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0440" cy="3623051"/>
          </a:xfrm>
          <a:ln w="381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WellSense Health Plan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Mailing Address: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100 City Square, Suite 200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Charlestown, MA 02129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Phone: 1-888-566-0008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Fax: 1-617-897-0818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Email: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providerprocessingcenter@wellsense.org </a:t>
            </a:r>
            <a:endParaRPr lang="en-US" sz="1500" spc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DE29FC-1900-B34A-8473-CC75575BF769}"/>
              </a:ext>
            </a:extLst>
          </p:cNvPr>
          <p:cNvSpPr txBox="1"/>
          <p:nvPr/>
        </p:nvSpPr>
        <p:spPr>
          <a:xfrm>
            <a:off x="3353150" y="1825806"/>
            <a:ext cx="2354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43D38D-DCD2-0939-E979-231E3BB40D8F}"/>
              </a:ext>
            </a:extLst>
          </p:cNvPr>
          <p:cNvSpPr txBox="1"/>
          <p:nvPr/>
        </p:nvSpPr>
        <p:spPr>
          <a:xfrm>
            <a:off x="7688981" y="6136923"/>
            <a:ext cx="2430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ECF5765-6525-DBD1-F498-BF7D1FD44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616139"/>
              </p:ext>
            </p:extLst>
          </p:nvPr>
        </p:nvGraphicFramePr>
        <p:xfrm>
          <a:off x="2038350" y="2368296"/>
          <a:ext cx="4705350" cy="371136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304373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400977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0866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WellSense Health Plan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3880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of Interest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Participating Provider Agreement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WellSense Provider Data Form (one per provider)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 on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http://www.wellsense.org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then select Providers, MA (or NH) and Join Our Network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HCAS Provider Enrollment Form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902669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WellSense Abbreviated Credentialing Form (Hospital Based &amp; Locum Tenems)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424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27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904F0-DEB0-5C0D-5466-F721969C9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Important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75B74-2143-103F-BCF8-6F612745833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71600" y="2054911"/>
            <a:ext cx="10013710" cy="424492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Webdings" panose="05030102010509060703" pitchFamily="18" charset="2"/>
              <a:buNone/>
            </a:pPr>
            <a:endParaRPr lang="en-US" altLang="en-US" sz="2400" dirty="0"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Webdings" panose="05030102010509060703" pitchFamily="18" charset="2"/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a service to providers, HCAS has created this document based on information provided to HCAS by each health plan. 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Webdings" panose="05030102010509060703" pitchFamily="18" charset="2"/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Webdings" panose="05030102010509060703" pitchFamily="18" charset="2"/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Health plan specific requirements are subject to change and may be updated from time to time. If a provider has any questions regarding a health plan’s specific requirements, please contact that health plan directly for further details.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7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D465-8A4A-0371-DC0F-88F11B682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AB7D2-B021-F154-0F33-C8E6EE112BC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020823" y="2368296"/>
            <a:ext cx="4675251" cy="3621024"/>
          </a:xfrm>
          <a:ln w="38100">
            <a:solidFill>
              <a:schemeClr val="tx1"/>
            </a:solidFill>
          </a:ln>
        </p:spPr>
        <p:txBody>
          <a:bodyPr lIns="91440" tIns="457200" rIns="91440" bIns="457200">
            <a:normAutofit fontScale="32500" lnSpcReduction="20000"/>
          </a:bodyPr>
          <a:lstStyle/>
          <a:p>
            <a:r>
              <a:rPr lang="en-US" sz="6200" b="1" spc="0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Enrollment– Blue Cross Blue Shield of Massachusetts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spc="0" dirty="0">
                <a:latin typeface="Arial" panose="020B0604020202020204" pitchFamily="34" charset="0"/>
                <a:cs typeface="Arial" panose="020B0604020202020204" pitchFamily="34" charset="0"/>
              </a:rPr>
              <a:t>Download the appropriate forms at </a:t>
            </a:r>
            <a:r>
              <a:rPr lang="en-US" sz="4000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www.bluecrossma.com</a:t>
            </a:r>
            <a:r>
              <a:rPr lang="en-US" sz="4000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0" dirty="0">
                <a:latin typeface="Arial" panose="020B0604020202020204" pitchFamily="34" charset="0"/>
                <a:cs typeface="Arial" panose="020B0604020202020204" pitchFamily="34" charset="0"/>
              </a:rPr>
              <a:t>– click on Become a BCBSMA Provider.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40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spc="0" dirty="0">
                <a:latin typeface="Arial" panose="020B0604020202020204" pitchFamily="34" charset="0"/>
                <a:cs typeface="Arial" panose="020B0604020202020204" pitchFamily="34" charset="0"/>
              </a:rPr>
              <a:t>To learn more about the credentialing process and required documentation go to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www.brainshark.com/bcbsma/credentialing</a:t>
            </a:r>
            <a:endParaRPr lang="en-US" sz="4000" spc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6D902-3A94-E8A8-8FE8-B8C2626BD6F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2849" cy="3621024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Blue Cross Blue Shield of Massachusetts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Department Name: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Network Management and Credentialing Services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Phone: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1-800-316-2583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Fax: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1-617-246-4227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Networkmanagement@bcbsma.com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D76A6F-203A-6279-EA73-C3FDADB25F71}"/>
              </a:ext>
            </a:extLst>
          </p:cNvPr>
          <p:cNvSpPr txBox="1"/>
          <p:nvPr/>
        </p:nvSpPr>
        <p:spPr>
          <a:xfrm>
            <a:off x="3314700" y="1873529"/>
            <a:ext cx="2341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</p:spTree>
    <p:extLst>
      <p:ext uri="{BB962C8B-B14F-4D97-AF65-F5344CB8AC3E}">
        <p14:creationId xmlns:p14="http://schemas.microsoft.com/office/powerpoint/2010/main" val="73951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2022D4-7A12-0CF8-10C6-546358B8C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8F184-060C-D5C5-C12B-DEA976DEE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E0352-1ADB-5A63-98DE-0E4A1570B0A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020824" y="2368296"/>
            <a:ext cx="4361688" cy="3474720"/>
          </a:xfrm>
          <a:ln w="38100">
            <a:solidFill>
              <a:schemeClr val="tx1"/>
            </a:solidFill>
          </a:ln>
        </p:spPr>
        <p:txBody>
          <a:bodyPr lIns="91440" tIns="45720" rIns="91440" bIns="45720"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463E1-44DD-0244-C157-503FE8D541D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4867"/>
            <a:ext cx="3522849" cy="3623052"/>
          </a:xfrm>
          <a:ln w="381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Fallon Health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Mailing Address: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Network Development &amp; Management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 Mercantile Street, Suite 400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Worcester,  MA  01608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Fax: 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1-508-368-9902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Provider Services: 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1-866-275-3247,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Option 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AskFCHP@Fallonhealth.org</a:t>
            </a:r>
            <a:endParaRPr lang="en-US"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45E2F7-FF44-B40A-F24F-BF2712A55646}"/>
              </a:ext>
            </a:extLst>
          </p:cNvPr>
          <p:cNvSpPr txBox="1"/>
          <p:nvPr/>
        </p:nvSpPr>
        <p:spPr>
          <a:xfrm>
            <a:off x="3298739" y="1841647"/>
            <a:ext cx="2406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58AF8B-5B19-D6EB-6273-F1E7C9FC5AE9}"/>
              </a:ext>
            </a:extLst>
          </p:cNvPr>
          <p:cNvSpPr txBox="1"/>
          <p:nvPr/>
        </p:nvSpPr>
        <p:spPr>
          <a:xfrm>
            <a:off x="7690105" y="6136923"/>
            <a:ext cx="2429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BCAEA60-A318-7CB9-5E3A-28D4DF0BB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552545"/>
              </p:ext>
            </p:extLst>
          </p:nvPr>
        </p:nvGraphicFramePr>
        <p:xfrm>
          <a:off x="1988192" y="2364867"/>
          <a:ext cx="4390263" cy="344271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07795">
                  <a:extLst>
                    <a:ext uri="{9D8B030D-6E8A-4147-A177-3AD203B41FA5}">
                      <a16:colId xmlns:a16="http://schemas.microsoft.com/office/drawing/2014/main" val="1935452673"/>
                    </a:ext>
                  </a:extLst>
                </a:gridCol>
                <a:gridCol w="482468">
                  <a:extLst>
                    <a:ext uri="{9D8B030D-6E8A-4147-A177-3AD203B41FA5}">
                      <a16:colId xmlns:a16="http://schemas.microsoft.com/office/drawing/2014/main" val="3026231398"/>
                    </a:ext>
                  </a:extLst>
                </a:gridCol>
              </a:tblGrid>
              <a:tr h="7216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Fallon Health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862913"/>
                  </a:ext>
                </a:extLst>
              </a:tr>
              <a:tr h="400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Contract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854676"/>
                  </a:ext>
                </a:extLst>
              </a:tr>
              <a:tr h="400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Participation Agreement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477717"/>
                  </a:ext>
                </a:extLst>
              </a:tr>
              <a:tr h="400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312259"/>
                  </a:ext>
                </a:extLst>
              </a:tr>
              <a:tr h="400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Form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515636"/>
                  </a:ext>
                </a:extLst>
              </a:tr>
              <a:tr h="5595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538061"/>
                  </a:ext>
                </a:extLst>
              </a:tr>
              <a:tr h="5595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093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67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0AA4C-FE1A-E1D1-9080-31441CE08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727B6-0D72-1429-314C-F186BFB27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9E6E1-9464-381C-31AC-FF27F2CEB96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008846" y="2377440"/>
            <a:ext cx="4361688" cy="3657600"/>
          </a:xfrm>
          <a:ln w="12700">
            <a:noFill/>
          </a:ln>
        </p:spPr>
        <p:txBody>
          <a:bodyPr lIns="91440" tIns="457200" rIns="91440" bIns="457200"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F33E01-9AE2-D365-690F-4BC0E883889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2849" cy="362305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Harvard Pilgrim Health 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Attn: Provider Processing Center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Fax: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1-866-884-3843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PPC@point32health.org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Provider Service Center: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1-800-708-4414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024926-57CF-54D9-AF85-E97268B32DE6}"/>
              </a:ext>
            </a:extLst>
          </p:cNvPr>
          <p:cNvSpPr txBox="1"/>
          <p:nvPr/>
        </p:nvSpPr>
        <p:spPr>
          <a:xfrm>
            <a:off x="3295650" y="1815859"/>
            <a:ext cx="2249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CF0CDB-E15C-55DE-02C5-C88F83391691}"/>
              </a:ext>
            </a:extLst>
          </p:cNvPr>
          <p:cNvSpPr txBox="1"/>
          <p:nvPr/>
        </p:nvSpPr>
        <p:spPr>
          <a:xfrm>
            <a:off x="7690105" y="6136923"/>
            <a:ext cx="2429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D6DA772-07DF-CAD4-5670-4F16ECA03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243290"/>
              </p:ext>
            </p:extLst>
          </p:nvPr>
        </p:nvGraphicFramePr>
        <p:xfrm>
          <a:off x="2039025" y="2368296"/>
          <a:ext cx="4378205" cy="368148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06730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2007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 Harvard Pilgrim Health Care</a:t>
                      </a: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5725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Contract or Provider Participation Agreement (Joinder)</a:t>
                      </a: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2" marB="4572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478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2" marB="4572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478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and Billing Information</a:t>
                      </a: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2" marB="4572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404163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404163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219299"/>
                  </a:ext>
                </a:extLst>
              </a:tr>
              <a:tr h="404163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649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47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D6E2E-5211-8CF9-9671-E715BEA70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A691-0E79-9565-D7CF-1A06D9EEA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E3291-B6EC-DDA1-320B-48619C131CE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71600" y="2426730"/>
            <a:ext cx="6317381" cy="4244921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36B7F-B325-08AE-6063-B951E255780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2849" cy="362305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0" dirty="0">
                <a:latin typeface="Arial" panose="020B0604020202020204" pitchFamily="34" charset="0"/>
                <a:cs typeface="Arial" panose="020B0604020202020204" pitchFamily="34" charset="0"/>
              </a:rPr>
              <a:t>Health New England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Mailing Address: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Provider Contracting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One Monarch Place, Suite 1500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Springfield, MA 01144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Fax: 1-413-233-3175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355732-5A66-3B30-EB57-0BB98E2BA99D}"/>
              </a:ext>
            </a:extLst>
          </p:cNvPr>
          <p:cNvSpPr txBox="1"/>
          <p:nvPr/>
        </p:nvSpPr>
        <p:spPr>
          <a:xfrm>
            <a:off x="3352800" y="1844024"/>
            <a:ext cx="2382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ADD8C4-6EE4-E826-CE9C-F84D24BC94D6}"/>
              </a:ext>
            </a:extLst>
          </p:cNvPr>
          <p:cNvSpPr txBox="1"/>
          <p:nvPr/>
        </p:nvSpPr>
        <p:spPr>
          <a:xfrm>
            <a:off x="7688981" y="6136923"/>
            <a:ext cx="2430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D6C420F-7516-7669-0460-B3CC29276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13734"/>
              </p:ext>
            </p:extLst>
          </p:nvPr>
        </p:nvGraphicFramePr>
        <p:xfrm>
          <a:off x="2028825" y="2368296"/>
          <a:ext cx="4349630" cy="362305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78155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1036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Health New England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3941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Participation Agreement 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19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19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 assignment, if applicable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7429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HCAS Provider Enrollment Form including demographic information, tax id number and payment mailing address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371470"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902669"/>
                  </a:ext>
                </a:extLst>
              </a:tr>
              <a:tr h="371470"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424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46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213E5-F05A-A18B-6CD1-65F9205FB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EA2E-4233-E0C4-BA7B-339FB242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3112A-E4DD-EF5C-FCAF-A11B8DA626D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71600" y="2426730"/>
            <a:ext cx="6317381" cy="4244921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C4C71F-C127-2BBD-71D8-F5502B33035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88981" y="2365625"/>
            <a:ext cx="3522849" cy="3623051"/>
          </a:xfrm>
          <a:ln w="381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b="1" spc="0" dirty="0">
                <a:latin typeface="Arial" panose="020B0604020202020204" pitchFamily="34" charset="0"/>
                <a:cs typeface="Arial" panose="020B0604020202020204" pitchFamily="34" charset="0"/>
              </a:rPr>
              <a:t>Mass General Brigham Health Plan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Mailing Address: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Provider Network Management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Mass General Brigham Health Plan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399 Revolution Drive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Somerville, MA 02145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Fax: 1-617-526-1982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Provider Service Center: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Phone: 800-433-5556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HealthPlanPEC@mgb.org</a:t>
            </a:r>
            <a:endParaRPr lang="en-US" spc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F919C1-D8E1-DA1A-B721-95488F5897FF}"/>
              </a:ext>
            </a:extLst>
          </p:cNvPr>
          <p:cNvSpPr txBox="1"/>
          <p:nvPr/>
        </p:nvSpPr>
        <p:spPr>
          <a:xfrm>
            <a:off x="3324225" y="1844550"/>
            <a:ext cx="2077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D18D07-45DA-026E-D181-51D438DC85AF}"/>
              </a:ext>
            </a:extLst>
          </p:cNvPr>
          <p:cNvSpPr txBox="1"/>
          <p:nvPr/>
        </p:nvSpPr>
        <p:spPr>
          <a:xfrm>
            <a:off x="7688981" y="6136923"/>
            <a:ext cx="2430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885A74B-5732-773F-1BF9-5D668A841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77882"/>
              </p:ext>
            </p:extLst>
          </p:nvPr>
        </p:nvGraphicFramePr>
        <p:xfrm>
          <a:off x="2019299" y="2367770"/>
          <a:ext cx="4359155" cy="347548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87680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3359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Mass General Brigham Health Plan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Formerly Allways Health Partners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423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Vendor Contract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 Profile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Sheet for Individual Providers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Form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902669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42489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6760578-F1B9-C14F-7563-DE8A114419C0}"/>
              </a:ext>
            </a:extLst>
          </p:cNvPr>
          <p:cNvSpPr txBox="1"/>
          <p:nvPr/>
        </p:nvSpPr>
        <p:spPr>
          <a:xfrm>
            <a:off x="1503302" y="5902210"/>
            <a:ext cx="53911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Note that Mass General Brigham Health Plan contracts with most Providers at the Group Level.  The Group is responsible for submitting the contracting elements below.  The Group must submit a Data Sheet when individual providers need to be added to the group.</a:t>
            </a:r>
          </a:p>
        </p:txBody>
      </p:sp>
    </p:spTree>
    <p:extLst>
      <p:ext uri="{BB962C8B-B14F-4D97-AF65-F5344CB8AC3E}">
        <p14:creationId xmlns:p14="http://schemas.microsoft.com/office/powerpoint/2010/main" val="3695327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CA4E6-EE7E-459D-AD32-E69ED5ABE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7B248-B485-9A21-5C36-A1F46DF0A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FE9B2-BC84-4BCD-A9AA-7074FA34601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71600" y="2426730"/>
            <a:ext cx="6317381" cy="4244921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B0053-D2FF-43D0-5E23-15A53B4E9C1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2849" cy="362305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0" dirty="0">
                <a:latin typeface="Arial" panose="020B0604020202020204" pitchFamily="34" charset="0"/>
                <a:cs typeface="Arial" panose="020B0604020202020204" pitchFamily="34" charset="0"/>
              </a:rPr>
              <a:t>Tufts Health Plan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ATTN: Credentialing Department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Fax: 1-617-972-9591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Email: Your Credentialing Contact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6D34C2-481E-C699-ABAF-416312F802E8}"/>
              </a:ext>
            </a:extLst>
          </p:cNvPr>
          <p:cNvSpPr txBox="1"/>
          <p:nvPr/>
        </p:nvSpPr>
        <p:spPr>
          <a:xfrm>
            <a:off x="3390900" y="1844550"/>
            <a:ext cx="2249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09D238-F76C-780D-386A-4DD25F5D5DBA}"/>
              </a:ext>
            </a:extLst>
          </p:cNvPr>
          <p:cNvSpPr txBox="1"/>
          <p:nvPr/>
        </p:nvSpPr>
        <p:spPr>
          <a:xfrm>
            <a:off x="7688981" y="6136923"/>
            <a:ext cx="2430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642B6E-630B-654B-11B4-FAD950D42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151995"/>
              </p:ext>
            </p:extLst>
          </p:nvPr>
        </p:nvGraphicFramePr>
        <p:xfrm>
          <a:off x="2019300" y="2426730"/>
          <a:ext cx="4359155" cy="346589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87680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0866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- Tufts Health Plan</a:t>
                      </a:r>
                    </a:p>
                  </a:txBody>
                  <a:tcPr marL="91428" marR="914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3880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 Provider Contract documents</a:t>
                      </a:r>
                    </a:p>
                  </a:txBody>
                  <a:tcPr marL="91428" marR="914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1428" marR="91428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Form or enrollment section of IMA</a:t>
                      </a:r>
                    </a:p>
                  </a:txBody>
                  <a:tcPr marL="91428" marR="914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1428" marR="91428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L="91428" marR="914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1428" marR="91428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31478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902669"/>
                  </a:ext>
                </a:extLst>
              </a:tr>
              <a:tr h="68102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424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744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30918-9422-9EA6-7A7C-0021D27B9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81E15-75CC-4D8B-94A2-6A42C784C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6D6E1-8044-CCA4-0E88-CB1295E0880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019300" y="2426730"/>
            <a:ext cx="4359155" cy="3150633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70D13-68C3-EA84-C217-624E080A199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2849" cy="362305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0" dirty="0">
                <a:latin typeface="Arial" panose="020B0604020202020204" pitchFamily="34" charset="0"/>
                <a:cs typeface="Arial" panose="020B0604020202020204" pitchFamily="34" charset="0"/>
              </a:rPr>
              <a:t>Tufts Health Public Plans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Attn: Contracting Department</a:t>
            </a:r>
            <a:b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Fax: 1-781-393-2656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Provider contracting service:</a:t>
            </a:r>
            <a:b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1-888-257-1985 </a:t>
            </a:r>
            <a:b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8319C2-F651-624D-B75A-046A998FE3A6}"/>
              </a:ext>
            </a:extLst>
          </p:cNvPr>
          <p:cNvSpPr txBox="1"/>
          <p:nvPr/>
        </p:nvSpPr>
        <p:spPr>
          <a:xfrm>
            <a:off x="3339665" y="1844550"/>
            <a:ext cx="2381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AB8A17-3F95-5E0A-A87C-626ED2298E58}"/>
              </a:ext>
            </a:extLst>
          </p:cNvPr>
          <p:cNvSpPr txBox="1"/>
          <p:nvPr/>
        </p:nvSpPr>
        <p:spPr>
          <a:xfrm>
            <a:off x="7690105" y="6136923"/>
            <a:ext cx="2429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93090C7-96E7-3B86-8347-A3F715123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619359"/>
              </p:ext>
            </p:extLst>
          </p:nvPr>
        </p:nvGraphicFramePr>
        <p:xfrm>
          <a:off x="2019300" y="2426730"/>
          <a:ext cx="4359155" cy="315063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87680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0866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Tufts Health Public Plans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3880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Form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7" marB="45727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Contract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7" marB="45727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7" marB="45727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of Interest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7" marB="45727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31478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902669"/>
                  </a:ext>
                </a:extLst>
              </a:tr>
              <a:tr h="31478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424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460195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{CC49AB16-FEEF-4CB4-BBD4-510E9CD6EAC2}tf56000440_win32</Template>
  <TotalTime>8299</TotalTime>
  <Words>820</Words>
  <Application>Microsoft Office PowerPoint</Application>
  <PresentationFormat>Widescreen</PresentationFormat>
  <Paragraphs>208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Meiryo</vt:lpstr>
      <vt:lpstr>Arial</vt:lpstr>
      <vt:lpstr>Calibri</vt:lpstr>
      <vt:lpstr>Corbel</vt:lpstr>
      <vt:lpstr>Trebuchet MS</vt:lpstr>
      <vt:lpstr>Webdings</vt:lpstr>
      <vt:lpstr>Wingdings</vt:lpstr>
      <vt:lpstr>ShojiVTI</vt:lpstr>
      <vt:lpstr>       HealthCare Administrative Solutions, Inc.   Participating Health Plan Contracting and Enrollment  Required Documents Listing                                                                                                                             May 2025 </vt:lpstr>
      <vt:lpstr>Important Notice</vt:lpstr>
      <vt:lpstr>Contracting and Enrollment - Initials</vt:lpstr>
      <vt:lpstr>Contracting and Enrollment - Initials</vt:lpstr>
      <vt:lpstr>Contracting and Enrollment - Initials</vt:lpstr>
      <vt:lpstr>Contracting and Enrollment - Initials</vt:lpstr>
      <vt:lpstr>Contracting and Enrollment - Initials</vt:lpstr>
      <vt:lpstr>Contracting and Enrollment - Initials</vt:lpstr>
      <vt:lpstr>Contracting and Enrollment - Initials</vt:lpstr>
      <vt:lpstr>Contracting and Enrollment - Initials</vt:lpstr>
    </vt:vector>
  </TitlesOfParts>
  <Company>HPHC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Presentation</dc:title>
  <dc:creator>Becker, Tracy</dc:creator>
  <cp:lastModifiedBy>Becker, Tracy</cp:lastModifiedBy>
  <cp:revision>32</cp:revision>
  <dcterms:created xsi:type="dcterms:W3CDTF">2024-04-22T15:38:28Z</dcterms:created>
  <dcterms:modified xsi:type="dcterms:W3CDTF">2025-06-26T16:57:27Z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